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1553C-63B9-452E-87F1-F8AA141FCF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080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685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Word_97_-_2003___1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George\95&#35506;&#31243;&#25945;&#26448;\941EMBAMIS\&#24433;&#29255;\vision2010_en300.as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E87DB-5B9E-4A55-AD7A-2F00074E56C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26466" name="Rectangle 2"/>
          <p:cNvSpPr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資訊科技的影響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411288"/>
            <a:ext cx="8602663" cy="4681537"/>
            <a:chOff x="0" y="889"/>
            <a:chExt cx="5419" cy="2949"/>
          </a:xfrm>
        </p:grpSpPr>
        <p:sp>
          <p:nvSpPr>
            <p:cNvPr id="105477" name="Oval 4"/>
            <p:cNvSpPr>
              <a:spLocks noChangeArrowheads="1"/>
            </p:cNvSpPr>
            <p:nvPr/>
          </p:nvSpPr>
          <p:spPr bwMode="auto">
            <a:xfrm>
              <a:off x="1383" y="889"/>
              <a:ext cx="2949" cy="294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2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05478" name="Oval 5"/>
            <p:cNvSpPr>
              <a:spLocks noChangeArrowheads="1"/>
            </p:cNvSpPr>
            <p:nvPr/>
          </p:nvSpPr>
          <p:spPr bwMode="auto">
            <a:xfrm>
              <a:off x="2563" y="2069"/>
              <a:ext cx="635" cy="63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評估</a:t>
              </a:r>
            </a:p>
            <a:p>
              <a:pPr algn="ctr"/>
              <a:r>
                <a:rPr lang="zh-TW" altLang="en-US" sz="2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選擇？</a:t>
              </a:r>
            </a:p>
          </p:txBody>
        </p:sp>
        <p:sp>
          <p:nvSpPr>
            <p:cNvPr id="105479" name="Oval 6"/>
            <p:cNvSpPr>
              <a:spLocks noChangeArrowheads="1"/>
            </p:cNvSpPr>
            <p:nvPr/>
          </p:nvSpPr>
          <p:spPr bwMode="auto">
            <a:xfrm>
              <a:off x="1837" y="2251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系統開發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支援系統</a:t>
              </a:r>
            </a:p>
          </p:txBody>
        </p:sp>
        <p:sp>
          <p:nvSpPr>
            <p:cNvPr id="105480" name="Oval 7"/>
            <p:cNvSpPr>
              <a:spLocks noChangeArrowheads="1"/>
            </p:cNvSpPr>
            <p:nvPr/>
          </p:nvSpPr>
          <p:spPr bwMode="auto">
            <a:xfrm>
              <a:off x="2064" y="2659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程式語言</a:t>
              </a:r>
            </a:p>
          </p:txBody>
        </p:sp>
        <p:sp>
          <p:nvSpPr>
            <p:cNvPr id="105481" name="Oval 8"/>
            <p:cNvSpPr>
              <a:spLocks noChangeArrowheads="1"/>
            </p:cNvSpPr>
            <p:nvPr/>
          </p:nvSpPr>
          <p:spPr bwMode="auto">
            <a:xfrm>
              <a:off x="2426" y="2931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辦公室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自動化</a:t>
              </a:r>
            </a:p>
          </p:txBody>
        </p:sp>
        <p:sp>
          <p:nvSpPr>
            <p:cNvPr id="105482" name="Oval 9"/>
            <p:cNvSpPr>
              <a:spLocks noChangeArrowheads="1"/>
            </p:cNvSpPr>
            <p:nvPr/>
          </p:nvSpPr>
          <p:spPr bwMode="auto">
            <a:xfrm>
              <a:off x="2881" y="2885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多媒體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應用系統</a:t>
              </a:r>
            </a:p>
          </p:txBody>
        </p:sp>
        <p:sp>
          <p:nvSpPr>
            <p:cNvPr id="105483" name="Oval 10"/>
            <p:cNvSpPr>
              <a:spLocks noChangeArrowheads="1"/>
            </p:cNvSpPr>
            <p:nvPr/>
          </p:nvSpPr>
          <p:spPr bwMode="auto">
            <a:xfrm>
              <a:off x="3289" y="2659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高級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專業系統</a:t>
              </a:r>
            </a:p>
          </p:txBody>
        </p:sp>
        <p:sp>
          <p:nvSpPr>
            <p:cNvPr id="105484" name="Oval 11"/>
            <p:cNvSpPr>
              <a:spLocks noChangeArrowheads="1"/>
            </p:cNvSpPr>
            <p:nvPr/>
          </p:nvSpPr>
          <p:spPr bwMode="auto">
            <a:xfrm>
              <a:off x="3470" y="2250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資料庫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管理系統</a:t>
              </a:r>
            </a:p>
          </p:txBody>
        </p:sp>
        <p:sp>
          <p:nvSpPr>
            <p:cNvPr id="105485" name="Oval 12"/>
            <p:cNvSpPr>
              <a:spLocks noChangeArrowheads="1"/>
            </p:cNvSpPr>
            <p:nvPr/>
          </p:nvSpPr>
          <p:spPr bwMode="auto">
            <a:xfrm>
              <a:off x="3425" y="1797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結構</a:t>
              </a:r>
            </a:p>
          </p:txBody>
        </p:sp>
        <p:sp>
          <p:nvSpPr>
            <p:cNvPr id="105486" name="Oval 13"/>
            <p:cNvSpPr>
              <a:spLocks noChangeArrowheads="1"/>
            </p:cNvSpPr>
            <p:nvPr/>
          </p:nvSpPr>
          <p:spPr bwMode="auto">
            <a:xfrm>
              <a:off x="3107" y="1479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區域網路</a:t>
              </a:r>
            </a:p>
          </p:txBody>
        </p:sp>
        <p:sp>
          <p:nvSpPr>
            <p:cNvPr id="105487" name="Oval 14"/>
            <p:cNvSpPr>
              <a:spLocks noChangeArrowheads="1"/>
            </p:cNvSpPr>
            <p:nvPr/>
          </p:nvSpPr>
          <p:spPr bwMode="auto">
            <a:xfrm>
              <a:off x="2653" y="1389"/>
              <a:ext cx="453" cy="45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資料通訊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網路</a:t>
              </a:r>
            </a:p>
          </p:txBody>
        </p:sp>
        <p:sp>
          <p:nvSpPr>
            <p:cNvPr id="105488" name="Oval 15"/>
            <p:cNvSpPr>
              <a:spLocks noChangeArrowheads="1"/>
            </p:cNvSpPr>
            <p:nvPr/>
          </p:nvSpPr>
          <p:spPr bwMode="auto">
            <a:xfrm>
              <a:off x="2200" y="1479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硬體</a:t>
              </a:r>
            </a:p>
          </p:txBody>
        </p:sp>
        <p:sp>
          <p:nvSpPr>
            <p:cNvPr id="105489" name="Oval 16"/>
            <p:cNvSpPr>
              <a:spLocks noChangeArrowheads="1"/>
            </p:cNvSpPr>
            <p:nvPr/>
          </p:nvSpPr>
          <p:spPr bwMode="auto">
            <a:xfrm>
              <a:off x="1882" y="1797"/>
              <a:ext cx="453" cy="453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作業系統</a:t>
              </a:r>
            </a:p>
          </p:txBody>
        </p:sp>
        <p:sp>
          <p:nvSpPr>
            <p:cNvPr id="105490" name="Line 17"/>
            <p:cNvSpPr>
              <a:spLocks noChangeShapeType="1"/>
            </p:cNvSpPr>
            <p:nvPr/>
          </p:nvSpPr>
          <p:spPr bwMode="auto">
            <a:xfrm>
              <a:off x="2880" y="184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1" name="Line 18"/>
            <p:cNvSpPr>
              <a:spLocks noChangeShapeType="1"/>
            </p:cNvSpPr>
            <p:nvPr/>
          </p:nvSpPr>
          <p:spPr bwMode="auto">
            <a:xfrm>
              <a:off x="2971" y="2704"/>
              <a:ext cx="53" cy="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2" name="Line 19"/>
            <p:cNvSpPr>
              <a:spLocks noChangeShapeType="1"/>
            </p:cNvSpPr>
            <p:nvPr/>
          </p:nvSpPr>
          <p:spPr bwMode="auto">
            <a:xfrm flipH="1">
              <a:off x="2426" y="2568"/>
              <a:ext cx="182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3" name="Line 20"/>
            <p:cNvSpPr>
              <a:spLocks noChangeShapeType="1"/>
            </p:cNvSpPr>
            <p:nvPr/>
          </p:nvSpPr>
          <p:spPr bwMode="auto">
            <a:xfrm flipH="1">
              <a:off x="2699" y="2704"/>
              <a:ext cx="9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4" name="Line 21"/>
            <p:cNvSpPr>
              <a:spLocks noChangeShapeType="1"/>
            </p:cNvSpPr>
            <p:nvPr/>
          </p:nvSpPr>
          <p:spPr bwMode="auto">
            <a:xfrm>
              <a:off x="3107" y="2613"/>
              <a:ext cx="22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5" name="Line 22"/>
            <p:cNvSpPr>
              <a:spLocks noChangeShapeType="1"/>
            </p:cNvSpPr>
            <p:nvPr/>
          </p:nvSpPr>
          <p:spPr bwMode="auto">
            <a:xfrm>
              <a:off x="3198" y="2432"/>
              <a:ext cx="272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6" name="Line 23"/>
            <p:cNvSpPr>
              <a:spLocks noChangeShapeType="1"/>
            </p:cNvSpPr>
            <p:nvPr/>
          </p:nvSpPr>
          <p:spPr bwMode="auto">
            <a:xfrm flipV="1">
              <a:off x="3152" y="2109"/>
              <a:ext cx="2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7" name="Line 24"/>
            <p:cNvSpPr>
              <a:spLocks noChangeShapeType="1"/>
            </p:cNvSpPr>
            <p:nvPr/>
          </p:nvSpPr>
          <p:spPr bwMode="auto">
            <a:xfrm flipV="1">
              <a:off x="3045" y="1903"/>
              <a:ext cx="192" cy="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8" name="Line 25"/>
            <p:cNvSpPr>
              <a:spLocks noChangeShapeType="1"/>
            </p:cNvSpPr>
            <p:nvPr/>
          </p:nvSpPr>
          <p:spPr bwMode="auto">
            <a:xfrm flipH="1">
              <a:off x="2290" y="2386"/>
              <a:ext cx="273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99" name="Line 26"/>
            <p:cNvSpPr>
              <a:spLocks noChangeShapeType="1"/>
            </p:cNvSpPr>
            <p:nvPr/>
          </p:nvSpPr>
          <p:spPr bwMode="auto">
            <a:xfrm flipH="1" flipV="1">
              <a:off x="2562" y="1887"/>
              <a:ext cx="137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00" name="Line 27"/>
            <p:cNvSpPr>
              <a:spLocks noChangeShapeType="1"/>
            </p:cNvSpPr>
            <p:nvPr/>
          </p:nvSpPr>
          <p:spPr bwMode="auto">
            <a:xfrm flipH="1" flipV="1">
              <a:off x="2290" y="2160"/>
              <a:ext cx="302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01" name="Rectangle 28"/>
            <p:cNvSpPr>
              <a:spLocks noChangeArrowheads="1"/>
            </p:cNvSpPr>
            <p:nvPr/>
          </p:nvSpPr>
          <p:spPr bwMode="auto">
            <a:xfrm>
              <a:off x="1882" y="1343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大型主機</a:t>
              </a:r>
            </a:p>
          </p:txBody>
        </p:sp>
        <p:sp>
          <p:nvSpPr>
            <p:cNvPr id="105502" name="Rectangle 29"/>
            <p:cNvSpPr>
              <a:spLocks noChangeArrowheads="1"/>
            </p:cNvSpPr>
            <p:nvPr/>
          </p:nvSpPr>
          <p:spPr bwMode="auto">
            <a:xfrm>
              <a:off x="2426" y="1162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整體服務數位網路</a:t>
              </a:r>
            </a:p>
          </p:txBody>
        </p:sp>
        <p:sp>
          <p:nvSpPr>
            <p:cNvPr id="105503" name="Rectangle 30"/>
            <p:cNvSpPr>
              <a:spLocks noChangeArrowheads="1"/>
            </p:cNvSpPr>
            <p:nvPr/>
          </p:nvSpPr>
          <p:spPr bwMode="auto">
            <a:xfrm>
              <a:off x="3606" y="1525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主從作業</a:t>
              </a:r>
            </a:p>
          </p:txBody>
        </p:sp>
        <p:sp>
          <p:nvSpPr>
            <p:cNvPr id="105504" name="Rectangle 31"/>
            <p:cNvSpPr>
              <a:spLocks noChangeArrowheads="1"/>
            </p:cNvSpPr>
            <p:nvPr/>
          </p:nvSpPr>
          <p:spPr bwMode="auto">
            <a:xfrm>
              <a:off x="3878" y="2341"/>
              <a:ext cx="45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關聯式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資料庫</a:t>
              </a:r>
            </a:p>
          </p:txBody>
        </p:sp>
        <p:sp>
          <p:nvSpPr>
            <p:cNvPr id="105505" name="Rectangle 32"/>
            <p:cNvSpPr>
              <a:spLocks noChangeArrowheads="1"/>
            </p:cNvSpPr>
            <p:nvPr/>
          </p:nvSpPr>
          <p:spPr bwMode="auto">
            <a:xfrm>
              <a:off x="3652" y="2976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專家系統</a:t>
              </a:r>
            </a:p>
          </p:txBody>
        </p:sp>
        <p:sp>
          <p:nvSpPr>
            <p:cNvPr id="105506" name="Rectangle 33"/>
            <p:cNvSpPr>
              <a:spLocks noChangeArrowheads="1"/>
            </p:cNvSpPr>
            <p:nvPr/>
          </p:nvSpPr>
          <p:spPr bwMode="auto">
            <a:xfrm>
              <a:off x="2925" y="3430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決策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支援系統</a:t>
              </a:r>
            </a:p>
          </p:txBody>
        </p:sp>
        <p:sp>
          <p:nvSpPr>
            <p:cNvPr id="105507" name="Rectangle 34"/>
            <p:cNvSpPr>
              <a:spLocks noChangeArrowheads="1"/>
            </p:cNvSpPr>
            <p:nvPr/>
          </p:nvSpPr>
          <p:spPr bwMode="auto">
            <a:xfrm>
              <a:off x="2064" y="3293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電子郵件</a:t>
              </a:r>
            </a:p>
          </p:txBody>
        </p:sp>
        <p:sp>
          <p:nvSpPr>
            <p:cNvPr id="105508" name="Rectangle 35"/>
            <p:cNvSpPr>
              <a:spLocks noChangeArrowheads="1"/>
            </p:cNvSpPr>
            <p:nvPr/>
          </p:nvSpPr>
          <p:spPr bwMode="auto">
            <a:xfrm>
              <a:off x="1610" y="2931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第四代</a:t>
              </a:r>
            </a:p>
            <a:p>
              <a:pPr algn="ctr"/>
              <a:r>
                <a:rPr lang="zh-TW" altLang="en-US" sz="1200">
                  <a:latin typeface="Times New Roman" pitchFamily="18" charset="0"/>
                  <a:ea typeface="標楷體" pitchFamily="65" charset="-120"/>
                </a:rPr>
                <a:t>語言</a:t>
              </a:r>
            </a:p>
          </p:txBody>
        </p:sp>
        <p:sp>
          <p:nvSpPr>
            <p:cNvPr id="105509" name="Rectangle 36"/>
            <p:cNvSpPr>
              <a:spLocks noChangeArrowheads="1"/>
            </p:cNvSpPr>
            <p:nvPr/>
          </p:nvSpPr>
          <p:spPr bwMode="auto">
            <a:xfrm>
              <a:off x="1429" y="2386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Times New Roman" pitchFamily="18" charset="0"/>
                  <a:ea typeface="標楷體" pitchFamily="65" charset="-120"/>
                </a:rPr>
                <a:t>CASE</a:t>
              </a:r>
            </a:p>
          </p:txBody>
        </p:sp>
        <p:sp>
          <p:nvSpPr>
            <p:cNvPr id="105510" name="Rectangle 37"/>
            <p:cNvSpPr>
              <a:spLocks noChangeArrowheads="1"/>
            </p:cNvSpPr>
            <p:nvPr/>
          </p:nvSpPr>
          <p:spPr bwMode="auto">
            <a:xfrm>
              <a:off x="1429" y="1887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Times New Roman" pitchFamily="18" charset="0"/>
                  <a:ea typeface="標楷體" pitchFamily="65" charset="-120"/>
                </a:rPr>
                <a:t>UNIX</a:t>
              </a:r>
            </a:p>
            <a:p>
              <a:pPr algn="ctr"/>
              <a:r>
                <a:rPr lang="en-US" altLang="zh-TW" sz="1200">
                  <a:latin typeface="Times New Roman" pitchFamily="18" charset="0"/>
                  <a:ea typeface="標楷體" pitchFamily="65" charset="-120"/>
                </a:rPr>
                <a:t>Windows</a:t>
              </a:r>
            </a:p>
          </p:txBody>
        </p:sp>
        <p:sp>
          <p:nvSpPr>
            <p:cNvPr id="105511" name="Rectangle 38"/>
            <p:cNvSpPr>
              <a:spLocks noChangeArrowheads="1"/>
            </p:cNvSpPr>
            <p:nvPr/>
          </p:nvSpPr>
          <p:spPr bwMode="auto">
            <a:xfrm>
              <a:off x="2653" y="980"/>
              <a:ext cx="45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資訊技術</a:t>
              </a:r>
            </a:p>
          </p:txBody>
        </p:sp>
        <p:sp>
          <p:nvSpPr>
            <p:cNvPr id="105512" name="Line 39"/>
            <p:cNvSpPr>
              <a:spLocks noChangeShapeType="1"/>
            </p:cNvSpPr>
            <p:nvPr/>
          </p:nvSpPr>
          <p:spPr bwMode="auto">
            <a:xfrm flipV="1">
              <a:off x="3969" y="1207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3" name="Line 40"/>
            <p:cNvSpPr>
              <a:spLocks noChangeShapeType="1"/>
            </p:cNvSpPr>
            <p:nvPr/>
          </p:nvSpPr>
          <p:spPr bwMode="auto">
            <a:xfrm rot="5400000" flipV="1">
              <a:off x="1543" y="1185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4" name="Line 41"/>
            <p:cNvSpPr>
              <a:spLocks noChangeShapeType="1"/>
            </p:cNvSpPr>
            <p:nvPr/>
          </p:nvSpPr>
          <p:spPr bwMode="auto">
            <a:xfrm rot="16200000" flipV="1">
              <a:off x="3947" y="3362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5" name="Line 42"/>
            <p:cNvSpPr>
              <a:spLocks noChangeShapeType="1"/>
            </p:cNvSpPr>
            <p:nvPr/>
          </p:nvSpPr>
          <p:spPr bwMode="auto">
            <a:xfrm flipV="1">
              <a:off x="1565" y="3384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6" name="Line 43"/>
            <p:cNvSpPr>
              <a:spLocks noChangeShapeType="1"/>
            </p:cNvSpPr>
            <p:nvPr/>
          </p:nvSpPr>
          <p:spPr bwMode="auto">
            <a:xfrm>
              <a:off x="4195" y="1207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7" name="Line 44"/>
            <p:cNvSpPr>
              <a:spLocks noChangeShapeType="1"/>
            </p:cNvSpPr>
            <p:nvPr/>
          </p:nvSpPr>
          <p:spPr bwMode="auto">
            <a:xfrm>
              <a:off x="4331" y="2432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8" name="Line 45"/>
            <p:cNvSpPr>
              <a:spLocks noChangeShapeType="1"/>
            </p:cNvSpPr>
            <p:nvPr/>
          </p:nvSpPr>
          <p:spPr bwMode="auto">
            <a:xfrm>
              <a:off x="4150" y="3566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19" name="Line 46"/>
            <p:cNvSpPr>
              <a:spLocks noChangeShapeType="1"/>
            </p:cNvSpPr>
            <p:nvPr/>
          </p:nvSpPr>
          <p:spPr bwMode="auto">
            <a:xfrm>
              <a:off x="1246" y="2432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20" name="Line 47"/>
            <p:cNvSpPr>
              <a:spLocks noChangeShapeType="1"/>
            </p:cNvSpPr>
            <p:nvPr/>
          </p:nvSpPr>
          <p:spPr bwMode="auto">
            <a:xfrm>
              <a:off x="1428" y="1162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21" name="Line 48"/>
            <p:cNvSpPr>
              <a:spLocks noChangeShapeType="1"/>
            </p:cNvSpPr>
            <p:nvPr/>
          </p:nvSpPr>
          <p:spPr bwMode="auto">
            <a:xfrm>
              <a:off x="1428" y="3566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22" name="Rectangle 49"/>
            <p:cNvSpPr>
              <a:spLocks noChangeArrowheads="1"/>
            </p:cNvSpPr>
            <p:nvPr/>
          </p:nvSpPr>
          <p:spPr bwMode="auto">
            <a:xfrm>
              <a:off x="4464" y="1056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網路技術的提升</a:t>
              </a:r>
            </a:p>
          </p:txBody>
        </p:sp>
        <p:sp>
          <p:nvSpPr>
            <p:cNvPr id="105523" name="Rectangle 50"/>
            <p:cNvSpPr>
              <a:spLocks noChangeArrowheads="1"/>
            </p:cNvSpPr>
            <p:nvPr/>
          </p:nvSpPr>
          <p:spPr bwMode="auto">
            <a:xfrm>
              <a:off x="4512" y="2304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資料庫的發展</a:t>
              </a:r>
            </a:p>
          </p:txBody>
        </p:sp>
        <p:sp>
          <p:nvSpPr>
            <p:cNvPr id="105524" name="Rectangle 51"/>
            <p:cNvSpPr>
              <a:spLocks noChangeArrowheads="1"/>
            </p:cNvSpPr>
            <p:nvPr/>
          </p:nvSpPr>
          <p:spPr bwMode="auto">
            <a:xfrm>
              <a:off x="4320" y="3456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操作性的提升</a:t>
              </a:r>
            </a:p>
          </p:txBody>
        </p:sp>
        <p:sp>
          <p:nvSpPr>
            <p:cNvPr id="105525" name="Rectangle 52"/>
            <p:cNvSpPr>
              <a:spLocks noChangeArrowheads="1"/>
            </p:cNvSpPr>
            <p:nvPr/>
          </p:nvSpPr>
          <p:spPr bwMode="auto">
            <a:xfrm>
              <a:off x="624" y="3456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無紙化</a:t>
              </a:r>
            </a:p>
          </p:txBody>
        </p:sp>
        <p:sp>
          <p:nvSpPr>
            <p:cNvPr id="105526" name="Rectangle 53"/>
            <p:cNvSpPr>
              <a:spLocks noChangeArrowheads="1"/>
            </p:cNvSpPr>
            <p:nvPr/>
          </p:nvSpPr>
          <p:spPr bwMode="auto">
            <a:xfrm>
              <a:off x="336" y="1008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電腦的低價位化</a:t>
              </a:r>
            </a:p>
          </p:txBody>
        </p:sp>
        <p:sp>
          <p:nvSpPr>
            <p:cNvPr id="105527" name="Rectangle 54"/>
            <p:cNvSpPr>
              <a:spLocks noChangeArrowheads="1"/>
            </p:cNvSpPr>
            <p:nvPr/>
          </p:nvSpPr>
          <p:spPr bwMode="auto">
            <a:xfrm>
              <a:off x="0" y="2352"/>
              <a:ext cx="90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儲存媒體的高</a:t>
              </a:r>
            </a:p>
            <a:p>
              <a:r>
                <a:rPr lang="zh-TW" altLang="en-US" sz="2000">
                  <a:latin typeface="Times New Roman" pitchFamily="18" charset="0"/>
                  <a:ea typeface="標楷體" pitchFamily="65" charset="-120"/>
                </a:rPr>
                <a:t>密度化、低價位化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2A106-57D0-47E2-935E-46F96A1DFA1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0496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資訊科技的影響</a:t>
            </a:r>
            <a:r>
              <a:rPr lang="en-US" altLang="zh-TW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(Enabler)</a:t>
            </a:r>
          </a:p>
        </p:txBody>
      </p:sp>
      <p:graphicFrame>
        <p:nvGraphicFramePr>
          <p:cNvPr id="1704963" name="Group 3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6705600" cy="5018088"/>
        </p:xfrm>
        <a:graphic>
          <a:graphicData uri="http://schemas.openxmlformats.org/drawingml/2006/table">
            <a:tbl>
              <a:tblPr/>
              <a:tblGrid>
                <a:gridCol w="1876425"/>
                <a:gridCol w="862013"/>
                <a:gridCol w="863600"/>
                <a:gridCol w="687387"/>
                <a:gridCol w="739775"/>
                <a:gridCol w="812800"/>
                <a:gridCol w="863600"/>
              </a:tblGrid>
              <a:tr h="3746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資訊技術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的動向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資訊技術的能力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19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同步化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共享化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整合化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112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排除時間上的限制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排除地理上的限制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資料的一元化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溝通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完整性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內部管制的自動化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處理手續的簡單化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電腦的低價位化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無紙化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儲存媒體的高密度化、低價位化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網路技術的提高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資料庫的發展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操作性的提升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O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sp>
        <p:nvSpPr>
          <p:cNvPr id="1705035" name="AutoShape 75"/>
          <p:cNvSpPr>
            <a:spLocks noChangeArrowheads="1"/>
          </p:cNvSpPr>
          <p:nvPr/>
        </p:nvSpPr>
        <p:spPr bwMode="auto">
          <a:xfrm>
            <a:off x="7010400" y="3352800"/>
            <a:ext cx="504825" cy="792163"/>
          </a:xfrm>
          <a:prstGeom prst="rightArrow">
            <a:avLst>
              <a:gd name="adj1" fmla="val 46694"/>
              <a:gd name="adj2" fmla="val 32389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7543800" y="1981200"/>
            <a:ext cx="1368425" cy="3455988"/>
            <a:chOff x="4422" y="1344"/>
            <a:chExt cx="862" cy="1950"/>
          </a:xfrm>
        </p:grpSpPr>
        <p:sp>
          <p:nvSpPr>
            <p:cNvPr id="106574" name="Rectangle 77"/>
            <p:cNvSpPr>
              <a:spLocks noChangeArrowheads="1"/>
            </p:cNvSpPr>
            <p:nvPr/>
          </p:nvSpPr>
          <p:spPr bwMode="auto">
            <a:xfrm>
              <a:off x="4422" y="1344"/>
              <a:ext cx="862" cy="19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en-US" altLang="zh-TW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BPR</a:t>
              </a:r>
              <a:r>
                <a:rPr lang="zh-TW" altLang="en-US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的效果</a:t>
              </a:r>
            </a:p>
          </p:txBody>
        </p:sp>
        <p:sp>
          <p:nvSpPr>
            <p:cNvPr id="106575" name="AutoShape 78"/>
            <p:cNvSpPr>
              <a:spLocks noChangeArrowheads="1"/>
            </p:cNvSpPr>
            <p:nvPr/>
          </p:nvSpPr>
          <p:spPr bwMode="auto">
            <a:xfrm>
              <a:off x="4513" y="1661"/>
              <a:ext cx="681" cy="154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</p:spPr>
          <p:txBody>
            <a:bodyPr wrap="none"/>
            <a:lstStyle/>
            <a:p>
              <a:pPr>
                <a:buFontTx/>
                <a:buChar char="•"/>
              </a:pPr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篩選資訊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以確保其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有效性</a:t>
              </a:r>
            </a:p>
            <a:p>
              <a:endParaRPr lang="zh-TW" altLang="en-US" sz="14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buFontTx/>
                <a:buChar char="•"/>
              </a:pPr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正確迅速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地傳達有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用的資訊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</a:p>
            <a:p>
              <a:pPr>
                <a:buFontTx/>
                <a:buChar char="•"/>
              </a:pPr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藉著資訊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的累積和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融合做有</a:t>
              </a:r>
            </a:p>
            <a:p>
              <a:r>
                <a:rPr lang="zh-TW" altLang="en-US" sz="14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 效的運用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05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05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50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1DFD4-0BC7-4D58-B214-8BADC5A6E3C7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331913" y="1628775"/>
            <a:ext cx="6840537" cy="4537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3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e </a:t>
            </a:r>
            <a:r>
              <a:rPr lang="zh-TW" altLang="zh-TW" sz="3600" smtClean="0"/>
              <a:t>化</a:t>
            </a:r>
            <a:r>
              <a:rPr lang="zh-TW" altLang="en-US" sz="3600" smtClean="0"/>
              <a:t>企業 </a:t>
            </a:r>
            <a:r>
              <a:rPr lang="en-US" altLang="en-US" sz="3600" smtClean="0"/>
              <a:t>IT </a:t>
            </a:r>
            <a:r>
              <a:rPr lang="zh-TW" altLang="en-US" sz="3600" smtClean="0"/>
              <a:t>架構的目標與科技</a:t>
            </a:r>
            <a:endParaRPr lang="zh-TW" altLang="en-US" smtClean="0">
              <a:solidFill>
                <a:schemeClr val="tx1"/>
              </a:solidFill>
              <a:ea typeface="新細明體" pitchFamily="18" charset="-120"/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524000" y="1828800"/>
          <a:ext cx="655955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件" r:id="rId4" imgW="6230520" imgH="4100400" progId="Word.Document.8">
                  <p:embed/>
                </p:oleObj>
              </mc:Choice>
              <mc:Fallback>
                <p:oleObj name="文件" r:id="rId4" imgW="6230520" imgH="4100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28800"/>
                        <a:ext cx="6559550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3BC15-8C82-4508-93A1-9F679F384358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9875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Vision 2010</a:t>
            </a:r>
          </a:p>
        </p:txBody>
      </p:sp>
      <p:pic>
        <p:nvPicPr>
          <p:cNvPr id="1987593" name="vision2010_en300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187450" y="1125538"/>
            <a:ext cx="6840538" cy="5130800"/>
          </a:xfrm>
        </p:spPr>
      </p:pic>
    </p:spTree>
    <p:extLst>
      <p:ext uri="{BB962C8B-B14F-4D97-AF65-F5344CB8AC3E}">
        <p14:creationId xmlns:p14="http://schemas.microsoft.com/office/powerpoint/2010/main" val="190167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87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9875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759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987593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785E2-6426-4F13-94B3-38F5F3CD5CA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177026" name="Rectangle 2"/>
          <p:cNvSpPr>
            <a:spLocks noChangeArrowheads="1"/>
          </p:cNvSpPr>
          <p:nvPr/>
        </p:nvSpPr>
        <p:spPr bwMode="auto">
          <a:xfrm>
            <a:off x="971550" y="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網路進化三部曲</a:t>
            </a:r>
          </a:p>
        </p:txBody>
      </p:sp>
      <p:pic>
        <p:nvPicPr>
          <p:cNvPr id="40964" name="Picture 3" descr="swe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3188" y="34988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7028" name="Picture 4" descr="hand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12875"/>
            <a:ext cx="4440238" cy="4495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40966" name="Text Box 5"/>
          <p:cNvSpPr txBox="1">
            <a:spLocks noChangeArrowheads="1"/>
          </p:cNvSpPr>
          <p:nvPr/>
        </p:nvSpPr>
        <p:spPr bwMode="auto">
          <a:xfrm>
            <a:off x="7415213" y="5081588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400">
                <a:solidFill>
                  <a:srgbClr val="FF0000"/>
                </a:solidFill>
                <a:latin typeface="Andy" pitchFamily="66" charset="0"/>
              </a:rPr>
              <a:t>“Our” Web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15213" y="1624013"/>
            <a:ext cx="1524000" cy="2498725"/>
            <a:chOff x="4800" y="1200"/>
            <a:chExt cx="960" cy="1574"/>
          </a:xfrm>
        </p:grpSpPr>
        <p:sp>
          <p:nvSpPr>
            <p:cNvPr id="40974" name="Text Box 7"/>
            <p:cNvSpPr txBox="1">
              <a:spLocks noChangeArrowheads="1"/>
            </p:cNvSpPr>
            <p:nvPr/>
          </p:nvSpPr>
          <p:spPr bwMode="auto">
            <a:xfrm>
              <a:off x="4848" y="2256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“My” Web</a:t>
              </a:r>
            </a:p>
          </p:txBody>
        </p:sp>
        <p:sp>
          <p:nvSpPr>
            <p:cNvPr id="40975" name="Text Box 8"/>
            <p:cNvSpPr txBox="1">
              <a:spLocks noChangeArrowheads="1"/>
            </p:cNvSpPr>
            <p:nvPr/>
          </p:nvSpPr>
          <p:spPr bwMode="auto">
            <a:xfrm>
              <a:off x="4800" y="1200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“The” Web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27625" y="1489075"/>
            <a:ext cx="2060575" cy="4419600"/>
            <a:chOff x="3408" y="1056"/>
            <a:chExt cx="1298" cy="2784"/>
          </a:xfrm>
        </p:grpSpPr>
        <p:sp>
          <p:nvSpPr>
            <p:cNvPr id="40969" name="AutoShape 10"/>
            <p:cNvSpPr>
              <a:spLocks noChangeArrowheads="1"/>
            </p:cNvSpPr>
            <p:nvPr/>
          </p:nvSpPr>
          <p:spPr bwMode="auto">
            <a:xfrm>
              <a:off x="3888" y="2784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77035" name="AutoShape 11"/>
            <p:cNvSpPr>
              <a:spLocks noChangeArrowheads="1"/>
            </p:cNvSpPr>
            <p:nvPr/>
          </p:nvSpPr>
          <p:spPr bwMode="auto">
            <a:xfrm>
              <a:off x="3408" y="1056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Public</a:t>
              </a:r>
            </a:p>
          </p:txBody>
        </p:sp>
        <p:sp>
          <p:nvSpPr>
            <p:cNvPr id="40971" name="AutoShape 12"/>
            <p:cNvSpPr>
              <a:spLocks noChangeArrowheads="1"/>
            </p:cNvSpPr>
            <p:nvPr/>
          </p:nvSpPr>
          <p:spPr bwMode="auto">
            <a:xfrm>
              <a:off x="3888" y="1632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77037" name="AutoShape 13"/>
            <p:cNvSpPr>
              <a:spLocks noChangeArrowheads="1"/>
            </p:cNvSpPr>
            <p:nvPr/>
          </p:nvSpPr>
          <p:spPr bwMode="auto">
            <a:xfrm>
              <a:off x="3408" y="2208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Personal</a:t>
              </a:r>
            </a:p>
          </p:txBody>
        </p:sp>
        <p:sp>
          <p:nvSpPr>
            <p:cNvPr id="2177038" name="AutoShape 14"/>
            <p:cNvSpPr>
              <a:spLocks noChangeArrowheads="1"/>
            </p:cNvSpPr>
            <p:nvPr/>
          </p:nvSpPr>
          <p:spPr bwMode="auto">
            <a:xfrm>
              <a:off x="3408" y="3312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6B">
                    <a:alpha val="94000"/>
                  </a:srgbClr>
                </a:gs>
                <a:gs pos="100000">
                  <a:srgbClr val="F6F96B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Social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CC96D-56E0-4A65-A6AB-B8801A0E018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18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Web 2.0</a:t>
            </a:r>
          </a:p>
        </p:txBody>
      </p:sp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268413"/>
            <a:ext cx="7777163" cy="442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62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244</Words>
  <Application>Microsoft Office PowerPoint</Application>
  <PresentationFormat>如螢幕大小 (4:3)</PresentationFormat>
  <Paragraphs>106</Paragraphs>
  <Slides>6</Slides>
  <Notes>0</Notes>
  <HiddenSlides>0</HiddenSlides>
  <MMClips>1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Andy</vt:lpstr>
      <vt:lpstr>Arial Unicode MS</vt:lpstr>
      <vt:lpstr>新細明體</vt:lpstr>
      <vt:lpstr>標楷體</vt:lpstr>
      <vt:lpstr>Arial</vt:lpstr>
      <vt:lpstr>Symbol</vt:lpstr>
      <vt:lpstr>Times New Roman</vt:lpstr>
      <vt:lpstr>教學目標</vt:lpstr>
      <vt:lpstr>文件</vt:lpstr>
      <vt:lpstr>PowerPoint 簡報</vt:lpstr>
      <vt:lpstr>PowerPoint 簡報</vt:lpstr>
      <vt:lpstr>e 化企業 IT 架構的目標與科技</vt:lpstr>
      <vt:lpstr>Vision 2010</vt:lpstr>
      <vt:lpstr>PowerPoint 簡報</vt:lpstr>
      <vt:lpstr>Web 2.0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2</cp:revision>
  <dcterms:created xsi:type="dcterms:W3CDTF">2010-07-17T14:40:26Z</dcterms:created>
  <dcterms:modified xsi:type="dcterms:W3CDTF">2017-09-12T08:01:04Z</dcterms:modified>
</cp:coreProperties>
</file>